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71" r:id="rId17"/>
    <p:sldId id="272" r:id="rId18"/>
    <p:sldId id="274" r:id="rId19"/>
    <p:sldId id="279" r:id="rId20"/>
    <p:sldId id="275" r:id="rId21"/>
    <p:sldId id="273" r:id="rId22"/>
    <p:sldId id="276" r:id="rId23"/>
    <p:sldId id="278" r:id="rId24"/>
    <p:sldId id="277" r:id="rId25"/>
    <p:sldId id="280" r:id="rId26"/>
    <p:sldId id="281" r:id="rId27"/>
    <p:sldId id="282" r:id="rId28"/>
    <p:sldId id="283" r:id="rId29"/>
    <p:sldId id="285" r:id="rId30"/>
    <p:sldId id="286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2"/>
    <p:restoredTop sz="94504"/>
  </p:normalViewPr>
  <p:slideViewPr>
    <p:cSldViewPr snapToGrid="0" snapToObjects="1" showGuides="1">
      <p:cViewPr varScale="1">
        <p:scale>
          <a:sx n="84" d="100"/>
          <a:sy n="84" d="100"/>
        </p:scale>
        <p:origin x="208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5CB1C-A3B0-D34F-96E1-3E66ADD50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3B027F7-8665-A240-9DE9-5C0D0C4AB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F8DE06-FB40-224B-9C87-D1C18F0A3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F206BA-2E32-4746-8767-E351B93C4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04BF54-414B-094D-8D55-282346C8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062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6D6EBD-07C3-7D48-A610-EC3CBD1E3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584C211-318F-B44B-9A16-F32576B56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9D39F7-ABB2-344E-9C59-C6C22754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6E1BA0-37DF-3C4E-BCBE-1F5AD8C2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F273CD-D871-D549-9259-E29A34B1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344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395E1A7-C62E-1845-AFF2-605F2E74C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D5A976-135E-0E48-BCC2-EDADAAA98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E525D6-3BA9-A24B-B72A-DC61F1304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6F3D33-BE3E-9841-B5DE-52C0282A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64FEA3-AADC-604D-9177-97013672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239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0BF16F-49FC-7D40-AB11-771409F5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9AEC92-622D-2E49-B016-32AEAAC4D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15CDC6-5863-4345-B110-BBA06533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41F8DA-2D61-304B-8D4B-2785F0A17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83629D-86AF-F84B-959B-522BD313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1695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2F4C05-B5E8-4446-B2EE-9A208948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B00A747-DA66-284C-A9DC-4D9054F4C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AD14CD-01C1-8243-8416-71F2E107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3C1836-9074-EE43-A3B7-DF055D91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3C2D6D-129C-E547-8102-8750CEC48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585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2A360D-6C52-A546-9E91-4F2EF3BA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B55537-A6BA-5F4D-BB8B-40FE65695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EFA44C8-A9C1-854A-95E1-CEE538F8E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EBA6244-5013-EC45-BDFB-3BD5B5D6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2021/3/26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5818491-764E-9945-B90B-3261B0578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913D743-B9BA-794E-8F89-BEAF271F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176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1585B-36D9-0A44-A11C-82450BD9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392ACA-DBD3-CD4C-B579-0421D1A59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5CE472-5A72-3546-B262-723DC7A3C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02E7B18-7DF0-F746-A4A3-40A987847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F3A0BF6-3816-2C48-A6CA-98796FD61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097E6E1-CF44-0A4A-960E-61F81E14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2021/3/26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A42DB01-9C9E-6046-965D-94E0A22D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6070564-630C-3F40-8A69-87F5BF4B5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8497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210D2A-D678-EE45-83D9-E637D0F9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787ACA6-46DF-1D49-94AD-A8A5686C5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2021/3/26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00DAAF1-5793-3F49-8405-EE2284E2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8ABBF7-8A91-BF45-93BD-0768FDB61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7824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FB8D565-EA1B-3141-8479-35C08186A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2021/3/26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C4B4285-D161-4244-8040-F079C7C5B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DC718F-9AB1-544F-9DFE-CD7C4BA5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113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56A43-64AB-E44D-A731-FE97C986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86482A-C0CE-944E-87C9-41A4D267F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892620F-3E4D-2943-8918-7C0CE8AE4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571F2C5-5D57-2A4A-928F-960A85E9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2021/3/26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EC74F2-42B8-1348-B781-B23D895B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D6FCE94-C94A-9B49-BFEE-62EAF0D9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186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C50FA-2D70-2E47-814C-BD335419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5A9B4A0-B30D-6141-B566-1FC5C16F1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29D6A51-E45B-4740-BDBB-D3AD5C5B6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E9F2725-8B4F-C24A-980E-3C9072D14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2021/3/26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76B356-D4E7-FA4E-B447-D61522A34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721AA9F-095B-F249-A01C-5C429627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7910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9DFC24B-3DCE-F94B-8F17-DEDB1855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70B316-0F40-BE4A-A277-325FAF789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36147D-E8AD-1B44-ADA1-B263770CFC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33A52-ED4B-5E40-9BCA-9E1ED5A812D5}" type="datetimeFigureOut">
              <a:rPr kumimoji="1" lang="zh-TW" altLang="en-US" smtClean="0"/>
              <a:t>2021/3/26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3344B6-3CC9-544F-8480-5EA8E81C4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C8D084-C92B-C341-ACCB-26EFF3FEE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50661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adehuanglearning.blogspot.com/2019/05/commit-commit-commit-why-what-commit.html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1BC03C-7540-5C4E-8BFA-6C673568D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5" y="0"/>
            <a:ext cx="5175000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C73EC-6F78-A445-AEC7-2B1B02AC8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17" y="1756228"/>
            <a:ext cx="4962911" cy="259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60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3E2362-1424-824A-BF07-8BF8DDCB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472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module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的使用：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className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要寫成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template string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形式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Bootrap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className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跟變數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styles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中間要留空白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的風格會編譯成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!important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（請小心服用）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C019F24-C0DD-444E-A52F-0942500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module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6C1F0F-B851-3046-A141-3B62BE12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61" y="4910301"/>
            <a:ext cx="8876967" cy="158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6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CC1545F-A7FC-F74C-A1FC-A9ABE9EC8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54" y="1494549"/>
            <a:ext cx="9633736" cy="6372869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C019F24-C0DD-444E-A52F-0942500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 Bootstrap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編譯後的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1247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19F24-C0DD-444E-A52F-0942500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最後，全域變數的命名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5E594D7-98C7-5A45-AC08-D068714EC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寫在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dirty="0" err="1"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src</a:t>
            </a:r>
            <a:r>
              <a:rPr lang="en-US" altLang="zh-CN" dirty="0"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/styles/</a:t>
            </a:r>
            <a:r>
              <a:rPr lang="zh-CN" altLang="en-US" dirty="0"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各類型</a:t>
            </a:r>
            <a:r>
              <a:rPr lang="en-US" altLang="zh-CN" dirty="0"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en-US" altLang="zh-CN" dirty="0" err="1"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scss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，並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 </a:t>
            </a:r>
            <a:r>
              <a:rPr lang="en-US" altLang="zh-TW" dirty="0" err="1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dtd</a:t>
            </a:r>
            <a:r>
              <a:rPr lang="en-US" altLang="zh-TW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開頭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好處是一下就可以認得出來（好讀）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編輯器也提供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sass 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的全域變數支援（好用）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5F2D758-25DF-B247-AB55-A3D2F909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55253"/>
            <a:ext cx="7738242" cy="178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48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8B065C-2C76-5444-A2BB-96B2166B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3/22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C456CA-0214-9942-97D0-D4F876519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7641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19F24-C0DD-444E-A52F-0942500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 </a:t>
            </a:r>
            <a:r>
              <a:rPr kumimoji="1" lang="en-US" altLang="zh-TW" u="sng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classNames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share same style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6568D019-BDD0-E24C-9228-698CFCBAF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2479"/>
            <a:ext cx="8693075" cy="213844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2AD82E-4610-4F4F-AE8C-D950AA97A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47254"/>
            <a:ext cx="10370371" cy="190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63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19F24-C0DD-444E-A52F-0942500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Route path 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18029BCA-2409-C044-8C3B-1C155BCDC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6970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8B065C-2C76-5444-A2BB-96B2166B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3/29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資料儲存與使用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C456CA-0214-9942-97D0-D4F876519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2733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7ED33239-85E0-9D41-97CB-EC2949FDE47C}"/>
              </a:ext>
            </a:extLst>
          </p:cNvPr>
          <p:cNvGrpSpPr/>
          <p:nvPr/>
        </p:nvGrpSpPr>
        <p:grpSpPr>
          <a:xfrm>
            <a:off x="877095" y="2985362"/>
            <a:ext cx="4628800" cy="1964512"/>
            <a:chOff x="1240075" y="2446744"/>
            <a:chExt cx="4628800" cy="1964512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3443225B-FA76-B547-9025-E6098616F7F0}"/>
                </a:ext>
              </a:extLst>
            </p:cNvPr>
            <p:cNvSpPr txBox="1"/>
            <p:nvPr/>
          </p:nvSpPr>
          <p:spPr>
            <a:xfrm>
              <a:off x="1540702" y="2446744"/>
              <a:ext cx="4328173" cy="1964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TW" sz="2800" dirty="0" err="1"/>
                <a:t>src</a:t>
              </a:r>
              <a:r>
                <a:rPr kumimoji="1" lang="en-US" altLang="zh-TW" sz="2800" dirty="0"/>
                <a:t> /     store / </a:t>
              </a:r>
              <a:r>
                <a:rPr kumimoji="1" lang="en-US" altLang="zh-TW" sz="2800" dirty="0" err="1"/>
                <a:t>actions.js</a:t>
              </a:r>
              <a:br>
                <a:rPr kumimoji="1" lang="en-US" altLang="zh-TW" sz="2800" dirty="0"/>
              </a:br>
              <a:r>
                <a:rPr kumimoji="1" lang="en-US" altLang="zh-TW" sz="2800" dirty="0"/>
                <a:t>	              </a:t>
              </a:r>
              <a:r>
                <a:rPr kumimoji="1" lang="en-US" altLang="zh-TW" sz="2800" dirty="0" err="1"/>
                <a:t>reducer.js</a:t>
              </a:r>
              <a:endParaRPr kumimoji="1" lang="en-US" altLang="zh-TW" sz="2800" dirty="0"/>
            </a:p>
            <a:p>
              <a:pPr>
                <a:lnSpc>
                  <a:spcPct val="150000"/>
                </a:lnSpc>
              </a:pPr>
              <a:r>
                <a:rPr kumimoji="1" lang="en-US" altLang="zh-TW" sz="2800" dirty="0"/>
                <a:t>		   </a:t>
              </a:r>
              <a:r>
                <a:rPr kumimoji="1" lang="en-US" altLang="zh-TW" sz="2800" dirty="0" err="1"/>
                <a:t>actionTypes.js</a:t>
              </a:r>
              <a:endParaRPr kumimoji="1" lang="zh-TW" altLang="en-US" sz="2800" dirty="0"/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8BC0D4E-9276-834C-93C3-7371C5577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0075" y="2709789"/>
              <a:ext cx="338203" cy="338203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DC9E4A7-4C46-7549-80FA-F55861E20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9401" y="2709789"/>
              <a:ext cx="338203" cy="338203"/>
            </a:xfrm>
            <a:prstGeom prst="rect">
              <a:avLst/>
            </a:prstGeom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0F0E5D4-8C1C-9645-A330-40F665D4D88F}"/>
              </a:ext>
            </a:extLst>
          </p:cNvPr>
          <p:cNvGrpSpPr/>
          <p:nvPr/>
        </p:nvGrpSpPr>
        <p:grpSpPr>
          <a:xfrm>
            <a:off x="6247018" y="2985362"/>
            <a:ext cx="5037565" cy="1964512"/>
            <a:chOff x="5946336" y="2634634"/>
            <a:chExt cx="5037565" cy="1964512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59B05F73-8AF8-FB4E-9868-E1B612B3FDA1}"/>
                </a:ext>
              </a:extLst>
            </p:cNvPr>
            <p:cNvGrpSpPr/>
            <p:nvPr/>
          </p:nvGrpSpPr>
          <p:grpSpPr>
            <a:xfrm>
              <a:off x="5946336" y="2634634"/>
              <a:ext cx="5037565" cy="1964512"/>
              <a:chOff x="1240075" y="2446744"/>
              <a:chExt cx="5037565" cy="1964512"/>
            </a:xfrm>
          </p:grpSpPr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619F5BD-F12C-2944-9230-D5537002BA31}"/>
                  </a:ext>
                </a:extLst>
              </p:cNvPr>
              <p:cNvSpPr txBox="1"/>
              <p:nvPr/>
            </p:nvSpPr>
            <p:spPr>
              <a:xfrm>
                <a:off x="1540702" y="2446744"/>
                <a:ext cx="4736938" cy="1964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2800" dirty="0" err="1"/>
                  <a:t>src</a:t>
                </a:r>
                <a:r>
                  <a:rPr kumimoji="1" lang="en-US" altLang="zh-TW" sz="2800" dirty="0"/>
                  <a:t> /     store /      actions / </a:t>
                </a:r>
                <a:br>
                  <a:rPr kumimoji="1" lang="en-US" altLang="zh-TW" sz="2800" dirty="0"/>
                </a:br>
                <a:r>
                  <a:rPr kumimoji="1" lang="en-US" altLang="zh-TW" sz="2800" dirty="0"/>
                  <a:t>	                   reducer /</a:t>
                </a:r>
                <a:br>
                  <a:rPr kumimoji="1" lang="en-US" altLang="zh-TW" sz="2800" dirty="0"/>
                </a:br>
                <a:r>
                  <a:rPr kumimoji="1" lang="en-US" altLang="zh-TW" sz="2800" dirty="0"/>
                  <a:t>		        </a:t>
                </a:r>
                <a:r>
                  <a:rPr kumimoji="1" lang="en-US" altLang="zh-TW" sz="2800" dirty="0" err="1"/>
                  <a:t>actionTypes.js</a:t>
                </a:r>
                <a:endParaRPr kumimoji="1" lang="zh-TW" altLang="en-US" sz="2800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18215335-1956-CC4E-B2BE-D44766C56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0075" y="2709789"/>
                <a:ext cx="338203" cy="338203"/>
              </a:xfrm>
              <a:prstGeom prst="rect">
                <a:avLst/>
              </a:prstGeom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6DEA4F0F-F2DB-9A45-92D3-F2B4305DD0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9401" y="2709789"/>
                <a:ext cx="338203" cy="338203"/>
              </a:xfrm>
              <a:prstGeom prst="rect">
                <a:avLst/>
              </a:prstGeom>
            </p:spPr>
          </p:pic>
        </p:grp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009E717E-645F-FB4C-B837-F7DF09292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8191" y="2897679"/>
              <a:ext cx="338203" cy="33820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5EEFCD7-0E3F-B342-B831-03A7EF658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3411" y="3529206"/>
              <a:ext cx="338203" cy="338203"/>
            </a:xfrm>
            <a:prstGeom prst="rect">
              <a:avLst/>
            </a:prstGeom>
          </p:spPr>
        </p:pic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6F9B642-FD1D-204C-A8B1-6EACCBF52937}"/>
              </a:ext>
            </a:extLst>
          </p:cNvPr>
          <p:cNvSpPr txBox="1"/>
          <p:nvPr/>
        </p:nvSpPr>
        <p:spPr>
          <a:xfrm>
            <a:off x="815188" y="197911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highlight>
                  <a:srgbClr val="00FFF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當前</a:t>
            </a:r>
            <a:endParaRPr kumimoji="1" lang="zh-TW" altLang="en-US" sz="2800" dirty="0">
              <a:highlight>
                <a:srgbClr val="00FFFF"/>
              </a:highligh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245A4DF-1AA6-F646-96A3-F4162584AA4B}"/>
              </a:ext>
            </a:extLst>
          </p:cNvPr>
          <p:cNvSpPr txBox="1"/>
          <p:nvPr/>
        </p:nvSpPr>
        <p:spPr>
          <a:xfrm>
            <a:off x="6047324" y="197911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未來專案複雜時</a:t>
            </a:r>
            <a:endParaRPr kumimoji="1" lang="zh-TW" altLang="en-US" sz="2800" dirty="0">
              <a:highlight>
                <a:srgbClr val="FFFF00"/>
              </a:highligh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EC53A5F-29A0-BA4C-B875-0E10AF08D9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專案結構</a:t>
            </a:r>
          </a:p>
        </p:txBody>
      </p:sp>
    </p:spTree>
    <p:extLst>
      <p:ext uri="{BB962C8B-B14F-4D97-AF65-F5344CB8AC3E}">
        <p14:creationId xmlns:p14="http://schemas.microsoft.com/office/powerpoint/2010/main" val="1629796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C38B43B-89DC-6A44-82D4-AEA99C14C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525"/>
            <a:ext cx="12192000" cy="654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32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C0567F-4739-C94D-A8DA-374F60FC9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Context </a:t>
            </a:r>
            <a:r>
              <a:rPr kumimoji="1" lang="zh-CN" altLang="en-US" dirty="0"/>
              <a:t>使用上的限制</a:t>
            </a:r>
            <a:endParaRPr kumimoji="1"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5087A0B-270C-3A4E-8759-71BF97F64C9B}"/>
              </a:ext>
            </a:extLst>
          </p:cNvPr>
          <p:cNvGrpSpPr/>
          <p:nvPr/>
        </p:nvGrpSpPr>
        <p:grpSpPr>
          <a:xfrm>
            <a:off x="0" y="2108591"/>
            <a:ext cx="9037320" cy="4602913"/>
            <a:chOff x="0" y="1544711"/>
            <a:chExt cx="9037320" cy="460291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627078B-C538-904A-8686-78F26E162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44711"/>
              <a:ext cx="9037320" cy="460291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0E4FE2-46C9-4141-B15C-434AC9C3D43D}"/>
                </a:ext>
              </a:extLst>
            </p:cNvPr>
            <p:cNvSpPr/>
            <p:nvPr/>
          </p:nvSpPr>
          <p:spPr>
            <a:xfrm>
              <a:off x="838200" y="5532120"/>
              <a:ext cx="2727960" cy="198120"/>
            </a:xfrm>
            <a:prstGeom prst="rect">
              <a:avLst/>
            </a:prstGeom>
            <a:solidFill>
              <a:srgbClr val="FFFF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2EC9960-5AA3-CD41-AE7D-7C548E630CD5}"/>
                </a:ext>
              </a:extLst>
            </p:cNvPr>
            <p:cNvSpPr/>
            <p:nvPr/>
          </p:nvSpPr>
          <p:spPr>
            <a:xfrm>
              <a:off x="6492240" y="5282808"/>
              <a:ext cx="472440" cy="249311"/>
            </a:xfrm>
            <a:prstGeom prst="rect">
              <a:avLst/>
            </a:prstGeom>
            <a:solidFill>
              <a:srgbClr val="FFFF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BE367B4C-2D7B-0040-B520-11158F4DC40C}"/>
              </a:ext>
            </a:extLst>
          </p:cNvPr>
          <p:cNvSpPr txBox="1"/>
          <p:nvPr/>
        </p:nvSpPr>
        <p:spPr>
          <a:xfrm>
            <a:off x="7539764" y="4868290"/>
            <a:ext cx="46522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</a:t>
            </a:r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Context Hook </a:t>
            </a:r>
            <a:r>
              <a:rPr kumimoji="1"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只能在</a:t>
            </a:r>
            <a:br>
              <a:rPr kumimoji="1" lang="en-US" altLang="zh-CN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CN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Component </a:t>
            </a:r>
            <a:r>
              <a:rPr kumimoji="1"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中使用！！</a:t>
            </a:r>
            <a:endParaRPr kumimoji="1" lang="zh-TW" altLang="en-US"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4B6637C-80B1-9946-991F-1AEF6EC6328C}"/>
              </a:ext>
            </a:extLst>
          </p:cNvPr>
          <p:cNvSpPr txBox="1"/>
          <p:nvPr/>
        </p:nvSpPr>
        <p:spPr>
          <a:xfrm>
            <a:off x="7498279" y="3067264"/>
            <a:ext cx="46937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Context</a:t>
            </a:r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搭配其他 </a:t>
            </a:r>
            <a:r>
              <a:rPr kumimoji="1"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Hook </a:t>
            </a:r>
            <a:br>
              <a:rPr kumimoji="1"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可以有很好的效果</a:t>
            </a:r>
            <a:endParaRPr kumimoji="1" lang="zh-TW" altLang="en-US"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35C6BA98-C6D3-004C-8D25-A0AB0D09E62A}"/>
              </a:ext>
            </a:extLst>
          </p:cNvPr>
          <p:cNvCxnSpPr>
            <a:cxnSpLocks/>
          </p:cNvCxnSpPr>
          <p:nvPr/>
        </p:nvCxnSpPr>
        <p:spPr>
          <a:xfrm>
            <a:off x="11353800" y="2819400"/>
            <a:ext cx="0" cy="247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A47DAC8-893E-0D4E-9B5D-B8A7A5C2902B}"/>
              </a:ext>
            </a:extLst>
          </p:cNvPr>
          <p:cNvSpPr txBox="1"/>
          <p:nvPr/>
        </p:nvSpPr>
        <p:spPr>
          <a:xfrm>
            <a:off x="10222165" y="2450068"/>
            <a:ext cx="196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例如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useReducer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4982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A03FFFC2-2FEF-E948-A813-BE27ED6F7BD8}"/>
              </a:ext>
            </a:extLst>
          </p:cNvPr>
          <p:cNvCxnSpPr>
            <a:cxnSpLocks/>
          </p:cNvCxnSpPr>
          <p:nvPr/>
        </p:nvCxnSpPr>
        <p:spPr>
          <a:xfrm flipV="1">
            <a:off x="2835965" y="334899"/>
            <a:ext cx="0" cy="639973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F7E33E75-BCF0-9D47-BBD3-AB54E34F94F2}"/>
              </a:ext>
            </a:extLst>
          </p:cNvPr>
          <p:cNvCxnSpPr>
            <a:cxnSpLocks/>
          </p:cNvCxnSpPr>
          <p:nvPr/>
        </p:nvCxnSpPr>
        <p:spPr>
          <a:xfrm flipV="1">
            <a:off x="4484597" y="534079"/>
            <a:ext cx="0" cy="60989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8A23D99-CF92-B24E-9194-3E7CEF71A331}"/>
              </a:ext>
            </a:extLst>
          </p:cNvPr>
          <p:cNvSpPr txBox="1"/>
          <p:nvPr/>
        </p:nvSpPr>
        <p:spPr>
          <a:xfrm>
            <a:off x="1561796" y="164746"/>
            <a:ext cx="8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987E79-B81F-1A4A-8689-46676E5559C7}"/>
              </a:ext>
            </a:extLst>
          </p:cNvPr>
          <p:cNvSpPr txBox="1"/>
          <p:nvPr/>
        </p:nvSpPr>
        <p:spPr>
          <a:xfrm>
            <a:off x="3633752" y="16474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Demo</a:t>
            </a:r>
            <a:endParaRPr kumimoji="1" lang="zh-TW" altLang="en-US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A82D552-CCE3-D845-8A9F-D6896E63A71C}"/>
              </a:ext>
            </a:extLst>
          </p:cNvPr>
          <p:cNvCxnSpPr>
            <a:cxnSpLocks/>
          </p:cNvCxnSpPr>
          <p:nvPr/>
        </p:nvCxnSpPr>
        <p:spPr>
          <a:xfrm flipV="1">
            <a:off x="2835965" y="5772997"/>
            <a:ext cx="1648631" cy="10489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CE837AFC-FCF8-B842-AF1F-030C80DE172D}"/>
              </a:ext>
            </a:extLst>
          </p:cNvPr>
          <p:cNvCxnSpPr>
            <a:cxnSpLocks/>
          </p:cNvCxnSpPr>
          <p:nvPr/>
        </p:nvCxnSpPr>
        <p:spPr>
          <a:xfrm flipV="1">
            <a:off x="5841684" y="5152571"/>
            <a:ext cx="0" cy="788189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3632295A-40C5-D244-BE7E-BFAC780001BF}"/>
              </a:ext>
            </a:extLst>
          </p:cNvPr>
          <p:cNvCxnSpPr>
            <a:cxnSpLocks/>
          </p:cNvCxnSpPr>
          <p:nvPr/>
        </p:nvCxnSpPr>
        <p:spPr>
          <a:xfrm flipV="1">
            <a:off x="6610621" y="4141845"/>
            <a:ext cx="0" cy="1844784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12625D72-F410-A34C-AB11-5D239A580E9D}"/>
              </a:ext>
            </a:extLst>
          </p:cNvPr>
          <p:cNvCxnSpPr>
            <a:cxnSpLocks/>
          </p:cNvCxnSpPr>
          <p:nvPr/>
        </p:nvCxnSpPr>
        <p:spPr>
          <a:xfrm flipV="1">
            <a:off x="7793854" y="2409239"/>
            <a:ext cx="0" cy="3273582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B2B4D61-878A-0840-AF1A-B8CAE536D8F6}"/>
              </a:ext>
            </a:extLst>
          </p:cNvPr>
          <p:cNvSpPr txBox="1"/>
          <p:nvPr/>
        </p:nvSpPr>
        <p:spPr>
          <a:xfrm>
            <a:off x="5038098" y="6015224"/>
            <a:ext cx="160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Feature1(Page)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E4BE771-402E-6843-BDD1-6C93DCDDE953}"/>
              </a:ext>
            </a:extLst>
          </p:cNvPr>
          <p:cNvSpPr txBox="1"/>
          <p:nvPr/>
        </p:nvSpPr>
        <p:spPr>
          <a:xfrm>
            <a:off x="6016129" y="3658233"/>
            <a:ext cx="160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Feature2(Page)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D3001FA-F040-7C40-88BC-20AAE5933C0F}"/>
              </a:ext>
            </a:extLst>
          </p:cNvPr>
          <p:cNvSpPr txBox="1"/>
          <p:nvPr/>
        </p:nvSpPr>
        <p:spPr>
          <a:xfrm>
            <a:off x="6990269" y="1786401"/>
            <a:ext cx="160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Feature3(Page)</a:t>
            </a:r>
            <a:endParaRPr kumimoji="1" lang="zh-TW" altLang="en-US" dirty="0"/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A0ABFC60-C9EF-0A47-8A01-0129962B2C34}"/>
              </a:ext>
            </a:extLst>
          </p:cNvPr>
          <p:cNvCxnSpPr>
            <a:cxnSpLocks/>
          </p:cNvCxnSpPr>
          <p:nvPr/>
        </p:nvCxnSpPr>
        <p:spPr>
          <a:xfrm flipH="1" flipV="1">
            <a:off x="4472524" y="4612435"/>
            <a:ext cx="1369161" cy="5437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9E0C5FE3-A5B9-944F-9955-C40EEC8DEDD4}"/>
              </a:ext>
            </a:extLst>
          </p:cNvPr>
          <p:cNvCxnSpPr>
            <a:cxnSpLocks/>
          </p:cNvCxnSpPr>
          <p:nvPr/>
        </p:nvCxnSpPr>
        <p:spPr>
          <a:xfrm flipH="1" flipV="1">
            <a:off x="4472308" y="3619434"/>
            <a:ext cx="2136089" cy="5224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392288DE-4E5C-4747-AFA8-ECA3632A8936}"/>
              </a:ext>
            </a:extLst>
          </p:cNvPr>
          <p:cNvCxnSpPr>
            <a:cxnSpLocks/>
          </p:cNvCxnSpPr>
          <p:nvPr/>
        </p:nvCxnSpPr>
        <p:spPr>
          <a:xfrm flipH="1" flipV="1">
            <a:off x="4484597" y="1692535"/>
            <a:ext cx="3309257" cy="7167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>
            <a:extLst>
              <a:ext uri="{FF2B5EF4-FFF2-40B4-BE49-F238E27FC236}">
                <a16:creationId xmlns:a16="http://schemas.microsoft.com/office/drawing/2014/main" id="{283E7860-E495-F94E-A0FA-3670183DC592}"/>
              </a:ext>
            </a:extLst>
          </p:cNvPr>
          <p:cNvSpPr/>
          <p:nvPr/>
        </p:nvSpPr>
        <p:spPr>
          <a:xfrm>
            <a:off x="4355498" y="2361442"/>
            <a:ext cx="258193" cy="2581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82EED978-0F50-8847-8515-4645C0BF4110}"/>
              </a:ext>
            </a:extLst>
          </p:cNvPr>
          <p:cNvCxnSpPr>
            <a:cxnSpLocks/>
          </p:cNvCxnSpPr>
          <p:nvPr/>
        </p:nvCxnSpPr>
        <p:spPr>
          <a:xfrm flipH="1" flipV="1">
            <a:off x="2835964" y="2126705"/>
            <a:ext cx="1519534" cy="33480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0390D61-45F3-8740-B856-D6C772E4B60F}"/>
              </a:ext>
            </a:extLst>
          </p:cNvPr>
          <p:cNvSpPr txBox="1"/>
          <p:nvPr/>
        </p:nvSpPr>
        <p:spPr>
          <a:xfrm>
            <a:off x="2840705" y="2532421"/>
            <a:ext cx="16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</a:rPr>
              <a:t>Release Version</a:t>
            </a:r>
            <a:endParaRPr kumimoji="1" lang="zh-TW" altLang="en-US" dirty="0">
              <a:solidFill>
                <a:srgbClr val="7030A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D355368-B0F7-D847-A085-BBBC64FCF878}"/>
              </a:ext>
            </a:extLst>
          </p:cNvPr>
          <p:cNvSpPr txBox="1"/>
          <p:nvPr/>
        </p:nvSpPr>
        <p:spPr>
          <a:xfrm>
            <a:off x="4482713" y="4237447"/>
            <a:ext cx="134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2"/>
                </a:solidFill>
              </a:rPr>
              <a:t>Pull Request</a:t>
            </a:r>
            <a:endParaRPr kumimoji="1" lang="zh-TW" altLang="en-US" dirty="0">
              <a:solidFill>
                <a:schemeClr val="accent2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36F0663-7FA8-5E47-B0D2-5F3E23111DAB}"/>
              </a:ext>
            </a:extLst>
          </p:cNvPr>
          <p:cNvSpPr txBox="1"/>
          <p:nvPr/>
        </p:nvSpPr>
        <p:spPr>
          <a:xfrm>
            <a:off x="4449077" y="3141214"/>
            <a:ext cx="134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2"/>
                </a:solidFill>
              </a:rPr>
              <a:t>Pull Request</a:t>
            </a:r>
            <a:endParaRPr kumimoji="1" lang="zh-TW" altLang="en-US" dirty="0">
              <a:solidFill>
                <a:schemeClr val="accent2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02EA9AC-079A-9C4F-9320-6ACBB0AC6708}"/>
              </a:ext>
            </a:extLst>
          </p:cNvPr>
          <p:cNvSpPr txBox="1"/>
          <p:nvPr/>
        </p:nvSpPr>
        <p:spPr>
          <a:xfrm>
            <a:off x="4482713" y="1203473"/>
            <a:ext cx="134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2"/>
                </a:solidFill>
              </a:rPr>
              <a:t>Pull Request</a:t>
            </a:r>
            <a:endParaRPr kumimoji="1" lang="zh-TW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841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單一角落矩形 3">
            <a:extLst>
              <a:ext uri="{FF2B5EF4-FFF2-40B4-BE49-F238E27FC236}">
                <a16:creationId xmlns:a16="http://schemas.microsoft.com/office/drawing/2014/main" id="{CB16ECA1-C0DE-C94B-BFA2-86798D76EB38}"/>
              </a:ext>
            </a:extLst>
          </p:cNvPr>
          <p:cNvSpPr/>
          <p:nvPr/>
        </p:nvSpPr>
        <p:spPr>
          <a:xfrm>
            <a:off x="3793154" y="5477643"/>
            <a:ext cx="2133147" cy="1029251"/>
          </a:xfrm>
          <a:prstGeom prst="snip1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D9A4A9-C024-C04A-9D5F-B354C4D4A60C}"/>
              </a:ext>
            </a:extLst>
          </p:cNvPr>
          <p:cNvSpPr/>
          <p:nvPr/>
        </p:nvSpPr>
        <p:spPr>
          <a:xfrm>
            <a:off x="8193692" y="1646638"/>
            <a:ext cx="2078068" cy="8642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Root</a:t>
            </a:r>
            <a:br>
              <a:rPr kumimoji="1" lang="en-US" altLang="zh-TW" dirty="0">
                <a:solidFill>
                  <a:schemeClr val="tx1"/>
                </a:solidFill>
              </a:rPr>
            </a:br>
            <a:r>
              <a:rPr kumimoji="1" lang="en-US" altLang="zh-TW" dirty="0">
                <a:solidFill>
                  <a:schemeClr val="tx1"/>
                </a:solidFill>
              </a:rPr>
              <a:t>(</a:t>
            </a:r>
            <a:r>
              <a:rPr kumimoji="1" lang="en-US" altLang="zh-TW" dirty="0" err="1">
                <a:solidFill>
                  <a:schemeClr val="tx1"/>
                </a:solidFill>
              </a:rPr>
              <a:t>ContextProvider</a:t>
            </a:r>
            <a:r>
              <a:rPr kumimoji="1" lang="en-US" altLang="zh-TW" dirty="0">
                <a:solidFill>
                  <a:schemeClr val="tx1"/>
                </a:solidFill>
              </a:rPr>
              <a:t>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E34B60-4C63-2A4C-9F10-C53F2C338CB9}"/>
              </a:ext>
            </a:extLst>
          </p:cNvPr>
          <p:cNvSpPr/>
          <p:nvPr/>
        </p:nvSpPr>
        <p:spPr>
          <a:xfrm>
            <a:off x="6542135" y="3126079"/>
            <a:ext cx="1540702" cy="8642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Page1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E223D7-76AE-5146-873C-237A7A9ACE2F}"/>
              </a:ext>
            </a:extLst>
          </p:cNvPr>
          <p:cNvSpPr/>
          <p:nvPr/>
        </p:nvSpPr>
        <p:spPr>
          <a:xfrm>
            <a:off x="8462375" y="3126079"/>
            <a:ext cx="1540702" cy="8642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Page2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D4BD6C0-9E24-7646-81B7-2B1147F06F62}"/>
              </a:ext>
            </a:extLst>
          </p:cNvPr>
          <p:cNvSpPr/>
          <p:nvPr/>
        </p:nvSpPr>
        <p:spPr>
          <a:xfrm>
            <a:off x="6542135" y="4605520"/>
            <a:ext cx="1540702" cy="8642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Page1.1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236C759-7166-4548-8DC0-5CFD066CFD0E}"/>
              </a:ext>
            </a:extLst>
          </p:cNvPr>
          <p:cNvSpPr/>
          <p:nvPr/>
        </p:nvSpPr>
        <p:spPr>
          <a:xfrm>
            <a:off x="8462375" y="4605520"/>
            <a:ext cx="1540702" cy="8642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Page2.2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DD71E82-C909-AD4A-A368-768910D25E2D}"/>
              </a:ext>
            </a:extLst>
          </p:cNvPr>
          <p:cNvSpPr/>
          <p:nvPr/>
        </p:nvSpPr>
        <p:spPr>
          <a:xfrm>
            <a:off x="10382615" y="3126079"/>
            <a:ext cx="1540702" cy="8642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Page3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6E883C65-46BB-6D4F-AC81-0E51E56C7FB8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7312486" y="2510934"/>
            <a:ext cx="1920240" cy="6151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D592B1ED-7423-8E4B-BEC2-0D8C4E632DEE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232726" y="2510934"/>
            <a:ext cx="1920240" cy="6151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3350342F-42CA-EF49-BCA8-769B8AC8B4A3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232726" y="2510934"/>
            <a:ext cx="0" cy="6151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2755DDA-37A4-FC41-A55A-8DD0534F160A}"/>
              </a:ext>
            </a:extLst>
          </p:cNvPr>
          <p:cNvCxnSpPr>
            <a:cxnSpLocks/>
          </p:cNvCxnSpPr>
          <p:nvPr/>
        </p:nvCxnSpPr>
        <p:spPr>
          <a:xfrm>
            <a:off x="7312486" y="3990375"/>
            <a:ext cx="0" cy="6151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95EA7E16-E317-C44B-AB4D-930AADC614A8}"/>
              </a:ext>
            </a:extLst>
          </p:cNvPr>
          <p:cNvCxnSpPr>
            <a:cxnSpLocks/>
          </p:cNvCxnSpPr>
          <p:nvPr/>
        </p:nvCxnSpPr>
        <p:spPr>
          <a:xfrm>
            <a:off x="9230012" y="3990375"/>
            <a:ext cx="0" cy="6151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AC507868-4796-C244-BBFC-5A43DFB984E1}"/>
              </a:ext>
            </a:extLst>
          </p:cNvPr>
          <p:cNvSpPr/>
          <p:nvPr/>
        </p:nvSpPr>
        <p:spPr>
          <a:xfrm>
            <a:off x="299163" y="3433651"/>
            <a:ext cx="2320761" cy="8642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solidFill>
                  <a:schemeClr val="tx1"/>
                </a:solidFill>
              </a:rPr>
              <a:t>Cotext</a:t>
            </a:r>
            <a:r>
              <a:rPr kumimoji="1" lang="en-US" altLang="zh-TW" dirty="0">
                <a:solidFill>
                  <a:schemeClr val="tx1"/>
                </a:solidFill>
              </a:rPr>
              <a:t> + Reducer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077D62-37D7-B34A-9CA7-41CF89979677}"/>
              </a:ext>
            </a:extLst>
          </p:cNvPr>
          <p:cNvSpPr/>
          <p:nvPr/>
        </p:nvSpPr>
        <p:spPr>
          <a:xfrm>
            <a:off x="3257757" y="3433651"/>
            <a:ext cx="2320761" cy="86429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actions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弧線 30">
            <a:extLst>
              <a:ext uri="{FF2B5EF4-FFF2-40B4-BE49-F238E27FC236}">
                <a16:creationId xmlns:a16="http://schemas.microsoft.com/office/drawing/2014/main" id="{75FF5F14-2C22-D94E-8806-789589CE95F7}"/>
              </a:ext>
            </a:extLst>
          </p:cNvPr>
          <p:cNvSpPr/>
          <p:nvPr/>
        </p:nvSpPr>
        <p:spPr>
          <a:xfrm rot="10391652">
            <a:off x="4152369" y="3004896"/>
            <a:ext cx="3284654" cy="2336748"/>
          </a:xfrm>
          <a:prstGeom prst="arc">
            <a:avLst>
              <a:gd name="adj1" fmla="val 14594522"/>
              <a:gd name="adj2" fmla="val 0"/>
            </a:avLst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B81E8F8-BB6C-FC4B-BB61-1793B5C8450F}"/>
              </a:ext>
            </a:extLst>
          </p:cNvPr>
          <p:cNvSpPr txBox="1"/>
          <p:nvPr/>
        </p:nvSpPr>
        <p:spPr>
          <a:xfrm>
            <a:off x="8462375" y="3158180"/>
            <a:ext cx="64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state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29CB847-D601-2548-B32B-A77556BFDF81}"/>
              </a:ext>
            </a:extLst>
          </p:cNvPr>
          <p:cNvSpPr txBox="1"/>
          <p:nvPr/>
        </p:nvSpPr>
        <p:spPr>
          <a:xfrm>
            <a:off x="6542135" y="3188895"/>
            <a:ext cx="64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state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4CCF0D7-5022-0244-82DD-0DE3F64D47DC}"/>
              </a:ext>
            </a:extLst>
          </p:cNvPr>
          <p:cNvSpPr txBox="1"/>
          <p:nvPr/>
        </p:nvSpPr>
        <p:spPr>
          <a:xfrm>
            <a:off x="6542135" y="4656596"/>
            <a:ext cx="64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state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6" name="弧線 35">
            <a:extLst>
              <a:ext uri="{FF2B5EF4-FFF2-40B4-BE49-F238E27FC236}">
                <a16:creationId xmlns:a16="http://schemas.microsoft.com/office/drawing/2014/main" id="{EDF4F2CA-EAAA-F24E-A177-B4FF7A76E958}"/>
              </a:ext>
            </a:extLst>
          </p:cNvPr>
          <p:cNvSpPr/>
          <p:nvPr/>
        </p:nvSpPr>
        <p:spPr>
          <a:xfrm rot="19110763">
            <a:off x="971270" y="1074221"/>
            <a:ext cx="7536532" cy="6188838"/>
          </a:xfrm>
          <a:prstGeom prst="arc">
            <a:avLst>
              <a:gd name="adj1" fmla="val 14594522"/>
              <a:gd name="adj2" fmla="val 0"/>
            </a:avLst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99EBE09-4CA4-B641-B8AE-FC8504912CB4}"/>
              </a:ext>
            </a:extLst>
          </p:cNvPr>
          <p:cNvSpPr txBox="1"/>
          <p:nvPr/>
        </p:nvSpPr>
        <p:spPr>
          <a:xfrm>
            <a:off x="4025484" y="409498"/>
            <a:ext cx="64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state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F20F475-2573-9645-943F-B7C89BE640CA}"/>
              </a:ext>
            </a:extLst>
          </p:cNvPr>
          <p:cNvSpPr txBox="1"/>
          <p:nvPr/>
        </p:nvSpPr>
        <p:spPr>
          <a:xfrm>
            <a:off x="4605303" y="409498"/>
            <a:ext cx="97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dispatch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9" name="弧線 38">
            <a:extLst>
              <a:ext uri="{FF2B5EF4-FFF2-40B4-BE49-F238E27FC236}">
                <a16:creationId xmlns:a16="http://schemas.microsoft.com/office/drawing/2014/main" id="{0026FF65-66C2-5A4C-A621-E941F427D713}"/>
              </a:ext>
            </a:extLst>
          </p:cNvPr>
          <p:cNvSpPr/>
          <p:nvPr/>
        </p:nvSpPr>
        <p:spPr>
          <a:xfrm rot="9593227">
            <a:off x="977836" y="2428738"/>
            <a:ext cx="3661606" cy="2604917"/>
          </a:xfrm>
          <a:prstGeom prst="arc">
            <a:avLst>
              <a:gd name="adj1" fmla="val 14594522"/>
              <a:gd name="adj2" fmla="val 0"/>
            </a:avLst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0BEBF12-9999-D346-8764-0E0DEB12788E}"/>
              </a:ext>
            </a:extLst>
          </p:cNvPr>
          <p:cNvGrpSpPr/>
          <p:nvPr/>
        </p:nvGrpSpPr>
        <p:grpSpPr>
          <a:xfrm>
            <a:off x="3834562" y="5595516"/>
            <a:ext cx="1915909" cy="872418"/>
            <a:chOff x="3037649" y="5536503"/>
            <a:chExt cx="1915909" cy="872418"/>
          </a:xfrm>
        </p:grpSpPr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FB7FBB18-9CD5-0A43-9665-87741068AA93}"/>
                </a:ext>
              </a:extLst>
            </p:cNvPr>
            <p:cNvSpPr txBox="1"/>
            <p:nvPr/>
          </p:nvSpPr>
          <p:spPr>
            <a:xfrm>
              <a:off x="3917911" y="5632306"/>
              <a:ext cx="973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dispatch</a:t>
              </a:r>
              <a:endParaRPr kumimoji="1" lang="zh-TW" altLang="en-US" dirty="0">
                <a:solidFill>
                  <a:schemeClr val="bg1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B5797B55-CC62-364C-AE4D-523146FF635F}"/>
                </a:ext>
              </a:extLst>
            </p:cNvPr>
            <p:cNvSpPr txBox="1"/>
            <p:nvPr/>
          </p:nvSpPr>
          <p:spPr>
            <a:xfrm>
              <a:off x="3037649" y="5536503"/>
              <a:ext cx="1915909" cy="872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zh-CN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傳入</a:t>
              </a:r>
              <a:br>
                <a:rPr kumimoji="1" lang="en-US" altLang="zh-CN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kumimoji="1" lang="zh-CN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與需要的請求</a:t>
              </a:r>
              <a:endPara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29" name="剪去單一角落矩形 28">
            <a:extLst>
              <a:ext uri="{FF2B5EF4-FFF2-40B4-BE49-F238E27FC236}">
                <a16:creationId xmlns:a16="http://schemas.microsoft.com/office/drawing/2014/main" id="{4FD44A3D-ED0B-2045-8D70-503348264E17}"/>
              </a:ext>
            </a:extLst>
          </p:cNvPr>
          <p:cNvSpPr/>
          <p:nvPr/>
        </p:nvSpPr>
        <p:spPr>
          <a:xfrm>
            <a:off x="622648" y="5470968"/>
            <a:ext cx="2320760" cy="996966"/>
          </a:xfrm>
          <a:prstGeom prst="snip1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7F8EA7A-A8BC-0741-AD5B-A5A57F199DCD}"/>
              </a:ext>
            </a:extLst>
          </p:cNvPr>
          <p:cNvSpPr txBox="1"/>
          <p:nvPr/>
        </p:nvSpPr>
        <p:spPr>
          <a:xfrm>
            <a:off x="723717" y="5535911"/>
            <a:ext cx="2120709" cy="87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b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修改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reducer state</a:t>
            </a:r>
          </a:p>
        </p:txBody>
      </p:sp>
      <p:sp>
        <p:nvSpPr>
          <p:cNvPr id="40" name="剪去單一角落矩形 39">
            <a:extLst>
              <a:ext uri="{FF2B5EF4-FFF2-40B4-BE49-F238E27FC236}">
                <a16:creationId xmlns:a16="http://schemas.microsoft.com/office/drawing/2014/main" id="{5769F887-AC60-6B4A-9750-E35146276024}"/>
              </a:ext>
            </a:extLst>
          </p:cNvPr>
          <p:cNvSpPr/>
          <p:nvPr/>
        </p:nvSpPr>
        <p:spPr>
          <a:xfrm>
            <a:off x="3470239" y="2607192"/>
            <a:ext cx="1657833" cy="597772"/>
          </a:xfrm>
          <a:prstGeom prst="snip1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2CBDFF4-7FE9-8345-9F4D-E4C84314D415}"/>
              </a:ext>
            </a:extLst>
          </p:cNvPr>
          <p:cNvSpPr txBox="1"/>
          <p:nvPr/>
        </p:nvSpPr>
        <p:spPr>
          <a:xfrm>
            <a:off x="3547826" y="2667014"/>
            <a:ext cx="1409360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處理請求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81E61FA-C9C1-7247-A4F1-735DBC5DD72A}"/>
              </a:ext>
            </a:extLst>
          </p:cNvPr>
          <p:cNvSpPr txBox="1"/>
          <p:nvPr/>
        </p:nvSpPr>
        <p:spPr>
          <a:xfrm>
            <a:off x="1533479" y="5607696"/>
            <a:ext cx="97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dispatch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85B22D1-5A18-0848-8D6F-34922151B4E5}"/>
              </a:ext>
            </a:extLst>
          </p:cNvPr>
          <p:cNvSpPr txBox="1"/>
          <p:nvPr/>
        </p:nvSpPr>
        <p:spPr>
          <a:xfrm>
            <a:off x="7054708" y="3177155"/>
            <a:ext cx="97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dispatch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3E5ED0B-6C62-6F4C-B17B-61C4D45785CD}"/>
              </a:ext>
            </a:extLst>
          </p:cNvPr>
          <p:cNvSpPr txBox="1"/>
          <p:nvPr/>
        </p:nvSpPr>
        <p:spPr>
          <a:xfrm>
            <a:off x="8984409" y="3158180"/>
            <a:ext cx="97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dispatch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45" name="剪去單一角落矩形 44">
            <a:extLst>
              <a:ext uri="{FF2B5EF4-FFF2-40B4-BE49-F238E27FC236}">
                <a16:creationId xmlns:a16="http://schemas.microsoft.com/office/drawing/2014/main" id="{2F7E14A8-6DDE-2D42-A30D-198C9079DB7C}"/>
              </a:ext>
            </a:extLst>
          </p:cNvPr>
          <p:cNvSpPr/>
          <p:nvPr/>
        </p:nvSpPr>
        <p:spPr>
          <a:xfrm>
            <a:off x="317758" y="993210"/>
            <a:ext cx="2526668" cy="597772"/>
          </a:xfrm>
          <a:prstGeom prst="snip1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CAD47B3-50CC-3543-B44B-E1CC49AA493D}"/>
              </a:ext>
            </a:extLst>
          </p:cNvPr>
          <p:cNvSpPr txBox="1"/>
          <p:nvPr/>
        </p:nvSpPr>
        <p:spPr>
          <a:xfrm>
            <a:off x="395345" y="1053032"/>
            <a:ext cx="2422073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reducer state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7546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">
            <a:extLst>
              <a:ext uri="{FF2B5EF4-FFF2-40B4-BE49-F238E27FC236}">
                <a16:creationId xmlns:a16="http://schemas.microsoft.com/office/drawing/2014/main" id="{AEC53A5F-29A0-BA4C-B875-0E10AF08D9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8661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actions.js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action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修改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reducer state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BCFF97D-71D3-4E42-9ECE-FBB7797A0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8" y="2199183"/>
            <a:ext cx="7805976" cy="306862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08442662-AEEE-364A-86FA-D569F43F68CC}"/>
              </a:ext>
            </a:extLst>
          </p:cNvPr>
          <p:cNvSpPr txBox="1"/>
          <p:nvPr/>
        </p:nvSpPr>
        <p:spPr>
          <a:xfrm>
            <a:off x="8481358" y="2311917"/>
            <a:ext cx="2772234" cy="2542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參數</a:t>
            </a:r>
            <a:r>
              <a:rPr kumimoji="1" lang="en-US" altLang="zh-CN" dirty="0"/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dispatch</a:t>
            </a:r>
            <a:r>
              <a:rPr kumimoji="1" lang="zh-CN" altLang="en-US" dirty="0"/>
              <a:t>：</a:t>
            </a:r>
            <a:br>
              <a:rPr kumimoji="1" lang="en-US" altLang="zh-CN" dirty="0"/>
            </a:br>
            <a:r>
              <a:rPr kumimoji="1" lang="zh-CN" altLang="en-US" dirty="0"/>
              <a:t>因為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context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CN" altLang="en-US" dirty="0"/>
              <a:t>只能在</a:t>
            </a:r>
            <a:br>
              <a:rPr kumimoji="1" lang="en-US" altLang="zh-CN" dirty="0"/>
            </a:br>
            <a:r>
              <a:rPr kumimoji="1" lang="zh-TW" altLang="en-US" dirty="0"/>
              <a:t> </a:t>
            </a:r>
            <a:r>
              <a:rPr kumimoji="1" lang="en-US" altLang="zh-TW" dirty="0"/>
              <a:t>component </a:t>
            </a:r>
            <a:r>
              <a:rPr kumimoji="1" lang="zh-CN" altLang="en-US" dirty="0"/>
              <a:t>中有作用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參數</a:t>
            </a:r>
            <a:r>
              <a:rPr kumimoji="1" lang="zh-TW" altLang="en-US" dirty="0"/>
              <a:t> </a:t>
            </a:r>
            <a:r>
              <a:rPr kumimoji="1" lang="en-US" altLang="zh-TW" dirty="0">
                <a:highlight>
                  <a:srgbClr val="FFFF00"/>
                </a:highlight>
              </a:rPr>
              <a:t>options</a:t>
            </a:r>
            <a:r>
              <a:rPr kumimoji="1" lang="zh-TW" altLang="en-US" dirty="0"/>
              <a:t>：</a:t>
            </a:r>
            <a:br>
              <a:rPr kumimoji="1" lang="en-US" altLang="zh-TW" dirty="0"/>
            </a:br>
            <a:r>
              <a:rPr kumimoji="1" lang="zh-CN" altLang="en-US" dirty="0"/>
              <a:t>儲存</a:t>
            </a:r>
            <a:r>
              <a:rPr kumimoji="1" lang="zh-TW" altLang="en-US" dirty="0"/>
              <a:t> </a:t>
            </a:r>
            <a:r>
              <a:rPr kumimoji="1" lang="en-US" altLang="zh-TW" dirty="0"/>
              <a:t>query </a:t>
            </a:r>
            <a:r>
              <a:rPr kumimoji="1" lang="zh-CN" altLang="en-US" dirty="0"/>
              <a:t>的條件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8752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D2FF22-0DF4-0044-BD26-FE05E4879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「全部的」最新消息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、「單一」最新消息內容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Detail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「全部的」榮譽榜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、「單一」榮譽榜內容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Detail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「全部的」教師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、「單一」教師資料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Detail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5A4B3C9-F27F-8543-9924-E61FC15389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8661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reducer state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儲存的資料內容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3960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D2FF22-0DF4-0044-BD26-FE05E4879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取得資料為主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動詞開頭，</a:t>
            </a:r>
            <a:r>
              <a:rPr kumimoji="1" lang="en-US" altLang="zh-TW" i="1" dirty="0" err="1"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getPosts</a:t>
            </a:r>
            <a:r>
              <a:rPr kumimoji="1" lang="zh-TW" altLang="en-US" i="1" dirty="0"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i="1" dirty="0" err="1"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getPostDetail</a:t>
            </a:r>
            <a:endParaRPr kumimoji="1" lang="en-US" altLang="zh-TW" i="1" dirty="0">
              <a:highlight>
                <a:srgbClr val="C0C0C0"/>
              </a:highligh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5A4B3C9-F27F-8543-9924-E61FC15389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8661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命名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actions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7B2E83-FD48-8447-A3EA-F39D22B42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8343795" cy="15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86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D2FF22-0DF4-0044-BD26-FE05E4879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目前覆蓋修改即可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動詞開頭，</a:t>
            </a:r>
            <a:r>
              <a:rPr kumimoji="1" lang="en-US" altLang="zh-TW" i="1" dirty="0"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SET_POSTS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「單一」資料內容，以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_DETAIL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結尾，</a:t>
            </a:r>
            <a:r>
              <a:rPr kumimoji="1" lang="en-US" altLang="zh-CN" i="1" dirty="0"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SET_POST_DETAIL</a:t>
            </a:r>
            <a:endParaRPr kumimoji="1" lang="en-US" altLang="zh-TW" i="1" dirty="0">
              <a:highlight>
                <a:srgbClr val="C0C0C0"/>
              </a:highligh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5A4B3C9-F27F-8543-9924-E61FC15389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8661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命名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action types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884F18-1230-4F4A-A353-DF6A6681E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09" y="4509770"/>
            <a:ext cx="12653825" cy="105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89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8B065C-2C76-5444-A2BB-96B2166B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3/29 Git Commit Message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C456CA-0214-9942-97D0-D4F876519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9462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CDA8658-C33C-1646-9D1A-4E16A38DDDE3}"/>
              </a:ext>
            </a:extLst>
          </p:cNvPr>
          <p:cNvSpPr/>
          <p:nvPr/>
        </p:nvSpPr>
        <p:spPr>
          <a:xfrm>
            <a:off x="1024420" y="2424621"/>
            <a:ext cx="100208" cy="26054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9D742C-44C7-1C4B-B68A-F3E294945D42}"/>
              </a:ext>
            </a:extLst>
          </p:cNvPr>
          <p:cNvSpPr/>
          <p:nvPr/>
        </p:nvSpPr>
        <p:spPr>
          <a:xfrm>
            <a:off x="1417320" y="2689406"/>
            <a:ext cx="8549640" cy="1479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3200" i="1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Commit Message </a:t>
            </a:r>
            <a:r>
              <a:rPr lang="zh-TW" altLang="en-US" sz="3200" i="1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最好兼俱 </a:t>
            </a:r>
            <a:r>
              <a:rPr lang="en" altLang="zh-TW" sz="3200" i="1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Why </a:t>
            </a:r>
            <a:r>
              <a:rPr lang="zh-TW" altLang="en-US" sz="3200" i="1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及 </a:t>
            </a:r>
            <a:r>
              <a:rPr lang="en" altLang="zh-TW" sz="3200" i="1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What</a:t>
            </a:r>
            <a:r>
              <a:rPr lang="zh-TW" altLang="en" sz="3200" i="1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TW" altLang="en-US" sz="3200" i="1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讓日後進行維護人員更快進入狀況。</a:t>
            </a:r>
            <a:endParaRPr lang="zh-TW" altLang="en-US"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5764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BC9537-D3EC-FC4A-B135-BF6E92B0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Header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部分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  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&lt;type&gt;: &lt;subject&gt;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F56EFA7A-1F77-3344-9DB5-A006CBC99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335" y="1690688"/>
            <a:ext cx="11641665" cy="4802187"/>
          </a:xfr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32494F9-77C9-A84D-9B65-1B60AD573246}"/>
              </a:ext>
            </a:extLst>
          </p:cNvPr>
          <p:cNvSpPr/>
          <p:nvPr/>
        </p:nvSpPr>
        <p:spPr>
          <a:xfrm>
            <a:off x="838200" y="1690688"/>
            <a:ext cx="3429000" cy="534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B75ED8A-FF7F-194B-83CE-B5AE9C7C4D23}"/>
              </a:ext>
            </a:extLst>
          </p:cNvPr>
          <p:cNvSpPr/>
          <p:nvPr/>
        </p:nvSpPr>
        <p:spPr>
          <a:xfrm>
            <a:off x="838200" y="3252947"/>
            <a:ext cx="9753600" cy="534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1C741A-6DB1-614E-AEC5-CE363176D88E}"/>
              </a:ext>
            </a:extLst>
          </p:cNvPr>
          <p:cNvSpPr/>
          <p:nvPr/>
        </p:nvSpPr>
        <p:spPr>
          <a:xfrm>
            <a:off x="838200" y="2225040"/>
            <a:ext cx="3429000" cy="534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C65928-6887-604C-B2A0-E3B65B52409E}"/>
              </a:ext>
            </a:extLst>
          </p:cNvPr>
          <p:cNvSpPr/>
          <p:nvPr/>
        </p:nvSpPr>
        <p:spPr>
          <a:xfrm>
            <a:off x="838200" y="2759392"/>
            <a:ext cx="3429000" cy="493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DB2C729-3721-584D-AC9C-B5B979AF3E2A}"/>
              </a:ext>
            </a:extLst>
          </p:cNvPr>
          <p:cNvSpPr/>
          <p:nvPr/>
        </p:nvSpPr>
        <p:spPr>
          <a:xfrm>
            <a:off x="838200" y="3787299"/>
            <a:ext cx="7101840" cy="534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1407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CDA8658-C33C-1646-9D1A-4E16A38DDDE3}"/>
              </a:ext>
            </a:extLst>
          </p:cNvPr>
          <p:cNvSpPr/>
          <p:nvPr/>
        </p:nvSpPr>
        <p:spPr>
          <a:xfrm>
            <a:off x="1009180" y="823586"/>
            <a:ext cx="100208" cy="26054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9D742C-44C7-1C4B-B68A-F3E294945D42}"/>
              </a:ext>
            </a:extLst>
          </p:cNvPr>
          <p:cNvSpPr/>
          <p:nvPr/>
        </p:nvSpPr>
        <p:spPr>
          <a:xfrm>
            <a:off x="1402080" y="1088371"/>
            <a:ext cx="8549640" cy="1479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3200" i="1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Type </a:t>
            </a:r>
            <a:r>
              <a:rPr lang="zh-TW" altLang="en-US" sz="3200" i="1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是用來告訴進行 </a:t>
            </a:r>
            <a:r>
              <a:rPr lang="en" altLang="zh-TW" sz="3200" i="1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 Review </a:t>
            </a:r>
            <a:r>
              <a:rPr lang="zh-TW" altLang="en-US" sz="3200" i="1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的人應該以什麼態度來檢視 </a:t>
            </a:r>
            <a:r>
              <a:rPr lang="en" altLang="zh-TW" sz="3200" i="1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Commit </a:t>
            </a:r>
            <a:r>
              <a:rPr lang="zh-TW" altLang="en-US" sz="3200" i="1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內容。</a:t>
            </a:r>
            <a:endParaRPr lang="zh-TW" altLang="en-US"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913F98-C150-A34F-ACC0-A9951403D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43" y="4053595"/>
            <a:ext cx="11623657" cy="171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97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CDA8658-C33C-1646-9D1A-4E16A38DDDE3}"/>
              </a:ext>
            </a:extLst>
          </p:cNvPr>
          <p:cNvSpPr/>
          <p:nvPr/>
        </p:nvSpPr>
        <p:spPr>
          <a:xfrm>
            <a:off x="1009180" y="1198334"/>
            <a:ext cx="103340" cy="9847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9D742C-44C7-1C4B-B68A-F3E294945D42}"/>
              </a:ext>
            </a:extLst>
          </p:cNvPr>
          <p:cNvSpPr/>
          <p:nvPr/>
        </p:nvSpPr>
        <p:spPr>
          <a:xfrm>
            <a:off x="1295400" y="1320426"/>
            <a:ext cx="10058400" cy="74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3200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fix: </a:t>
            </a:r>
            <a:r>
              <a:rPr lang="zh-TW" altLang="en-US" sz="3200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自訂表單新增</a:t>
            </a:r>
            <a:r>
              <a:rPr lang="en-US" altLang="zh-TW" sz="3200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sz="3200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編輯頁面，修正離開頁面提醒邏輯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80277D-6D5A-2E48-8824-20D8379A7EC2}"/>
              </a:ext>
            </a:extLst>
          </p:cNvPr>
          <p:cNvSpPr/>
          <p:nvPr/>
        </p:nvSpPr>
        <p:spPr>
          <a:xfrm>
            <a:off x="1009180" y="2768054"/>
            <a:ext cx="103340" cy="9847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3FCFEC-F079-0641-A2AD-374C8416EAD3}"/>
              </a:ext>
            </a:extLst>
          </p:cNvPr>
          <p:cNvSpPr/>
          <p:nvPr/>
        </p:nvSpPr>
        <p:spPr>
          <a:xfrm>
            <a:off x="1295400" y="2826435"/>
            <a:ext cx="10058400" cy="74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3200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feat: message </a:t>
            </a:r>
            <a:r>
              <a:rPr lang="zh-CN" altLang="en-US" sz="3200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信件通知公能</a:t>
            </a:r>
            <a:endParaRPr lang="zh-TW" altLang="en-US" sz="3200" dirty="0">
              <a:solidFill>
                <a:srgbClr val="77777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2176B34-67D9-4C41-9ABD-0D958C4B2D7C}"/>
              </a:ext>
            </a:extLst>
          </p:cNvPr>
          <p:cNvSpPr/>
          <p:nvPr/>
        </p:nvSpPr>
        <p:spPr>
          <a:xfrm>
            <a:off x="1009180" y="4337774"/>
            <a:ext cx="103340" cy="9847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07BA3CA-60C7-E549-8A96-2877A250911E}"/>
              </a:ext>
            </a:extLst>
          </p:cNvPr>
          <p:cNvSpPr/>
          <p:nvPr/>
        </p:nvSpPr>
        <p:spPr>
          <a:xfrm>
            <a:off x="1295400" y="4332444"/>
            <a:ext cx="10058400" cy="751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3200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style: message </a:t>
            </a:r>
            <a:r>
              <a:rPr lang="zh-TW" altLang="en-US" sz="3200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頁面，對 </a:t>
            </a:r>
            <a:r>
              <a:rPr lang="en" altLang="zh-TW" sz="3200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Component </a:t>
            </a:r>
            <a:r>
              <a:rPr lang="zh-TW" altLang="en-US" sz="3200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 </a:t>
            </a:r>
            <a:r>
              <a:rPr lang="en" altLang="zh-TW" sz="3200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Beautifier</a:t>
            </a:r>
            <a:endParaRPr lang="zh-TW" altLang="en-US" sz="3200" dirty="0">
              <a:solidFill>
                <a:srgbClr val="77777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350E0AE1-FC66-764C-A88A-3AB7FD6A9D6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Commit message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範例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F46DFE6-B1BF-C245-9A34-2EB0078567BD}"/>
              </a:ext>
            </a:extLst>
          </p:cNvPr>
          <p:cNvSpPr/>
          <p:nvPr/>
        </p:nvSpPr>
        <p:spPr>
          <a:xfrm>
            <a:off x="1009180" y="5663654"/>
            <a:ext cx="103340" cy="9847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4529ED-0849-A347-BA36-372762BC30C6}"/>
              </a:ext>
            </a:extLst>
          </p:cNvPr>
          <p:cNvSpPr/>
          <p:nvPr/>
        </p:nvSpPr>
        <p:spPr>
          <a:xfrm>
            <a:off x="1295400" y="5658324"/>
            <a:ext cx="10058400" cy="74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</a:t>
            </a:r>
            <a:r>
              <a:rPr lang="en" altLang="zh-TW" sz="3200" dirty="0" err="1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efactor</a:t>
            </a:r>
            <a:r>
              <a:rPr lang="en" altLang="zh-TW" sz="3200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  <a:r>
              <a:rPr lang="zh-CN" altLang="en-US" sz="3200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重構首頁</a:t>
            </a:r>
            <a:r>
              <a:rPr lang="zh-TW" altLang="en-US" sz="3200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200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Component </a:t>
            </a:r>
            <a:r>
              <a:rPr lang="zh-CN" altLang="en-US" sz="3200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編排順序</a:t>
            </a:r>
            <a:endParaRPr lang="zh-TW" altLang="en-US" sz="3200" dirty="0">
              <a:solidFill>
                <a:srgbClr val="77777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449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2C2EAD-1FBA-FF46-AA6E-249AF3F5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關於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風格書寫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上的定義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1A2BAC-4FDC-5145-88B7-ADE795F9A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我們有了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sass (</a:t>
            </a:r>
            <a:r>
              <a:rPr kumimoji="1" lang="en-US" altLang="zh-TW" dirty="0" err="1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index.js</a:t>
            </a:r>
            <a:r>
              <a:rPr kumimoji="1" lang="en-US" altLang="zh-TW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 </a:t>
            </a:r>
            <a:r>
              <a:rPr kumimoji="1" lang="en-US" altLang="zh-TW" dirty="0" err="1">
                <a:highlight>
                  <a:srgbClr val="00FFF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style.module.scss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搭配</a:t>
            </a: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全域變數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（色票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間距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….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等）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還可以更好的部分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2187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CDA8658-C33C-1646-9D1A-4E16A38DDDE3}"/>
              </a:ext>
            </a:extLst>
          </p:cNvPr>
          <p:cNvSpPr/>
          <p:nvPr/>
        </p:nvSpPr>
        <p:spPr>
          <a:xfrm>
            <a:off x="1024420" y="2424621"/>
            <a:ext cx="100208" cy="26054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9D742C-44C7-1C4B-B68A-F3E294945D42}"/>
              </a:ext>
            </a:extLst>
          </p:cNvPr>
          <p:cNvSpPr/>
          <p:nvPr/>
        </p:nvSpPr>
        <p:spPr>
          <a:xfrm>
            <a:off x="1386840" y="2689406"/>
            <a:ext cx="10141072" cy="1479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3200" i="1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2"/>
              </a:rPr>
              <a:t>https://wadehuanglearning.blogspot.com/2019/05/commit-commit-commit-why-what-commit.html</a:t>
            </a:r>
            <a:r>
              <a:rPr lang="zh-TW" altLang="en-US" sz="3200" i="1" dirty="0">
                <a:solidFill>
                  <a:srgbClr val="77777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zh-TW" altLang="en-US"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F173315-1AA4-3141-AF20-B798AAF643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參考資料：</a:t>
            </a:r>
          </a:p>
        </p:txBody>
      </p:sp>
    </p:spTree>
    <p:extLst>
      <p:ext uri="{BB962C8B-B14F-4D97-AF65-F5344CB8AC3E}">
        <p14:creationId xmlns:p14="http://schemas.microsoft.com/office/powerpoint/2010/main" val="850708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D07CE-BB6A-1341-80EA-5489477E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style.module.scss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61F5A0-638E-7549-A612-B3425F509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尚無一個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書寫方法！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BEM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是很好方式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(Block)</a:t>
            </a: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(Element)</a:t>
            </a: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(Modifier)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E7CCB2-8609-B54A-A12D-4C997F8B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235" y="2342368"/>
            <a:ext cx="6700786" cy="3744064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1957F2CC-3487-A54D-9231-88E5D564385D}"/>
              </a:ext>
            </a:extLst>
          </p:cNvPr>
          <p:cNvCxnSpPr/>
          <p:nvPr/>
        </p:nvCxnSpPr>
        <p:spPr>
          <a:xfrm>
            <a:off x="551145" y="2968668"/>
            <a:ext cx="4271376" cy="0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EBEBF0-5BCC-0B44-BFE5-F1C1AB4CA346}"/>
              </a:ext>
            </a:extLst>
          </p:cNvPr>
          <p:cNvSpPr txBox="1"/>
          <p:nvPr/>
        </p:nvSpPr>
        <p:spPr>
          <a:xfrm>
            <a:off x="4892544" y="6286062"/>
            <a:ext cx="646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圖片來源：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https://</a:t>
            </a:r>
            <a:r>
              <a:rPr kumimoji="1" lang="en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ithelp.ithome.com.tw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/articles/10160545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160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D07CE-BB6A-1341-80EA-5489477E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style.module.scss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61F5A0-638E-7549-A612-B3425F509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尚無一個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書寫方法！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BEM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是很好方式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(Block)</a:t>
            </a: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(Element)</a:t>
            </a: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(Modifier)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1957F2CC-3487-A54D-9231-88E5D564385D}"/>
              </a:ext>
            </a:extLst>
          </p:cNvPr>
          <p:cNvCxnSpPr/>
          <p:nvPr/>
        </p:nvCxnSpPr>
        <p:spPr>
          <a:xfrm>
            <a:off x="551145" y="2968668"/>
            <a:ext cx="4271376" cy="0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EBEBF0-5BCC-0B44-BFE5-F1C1AB4CA346}"/>
              </a:ext>
            </a:extLst>
          </p:cNvPr>
          <p:cNvSpPr txBox="1"/>
          <p:nvPr/>
        </p:nvSpPr>
        <p:spPr>
          <a:xfrm>
            <a:off x="4892544" y="6286062"/>
            <a:ext cx="646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圖片來源：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https://</a:t>
            </a:r>
            <a:r>
              <a:rPr kumimoji="1" lang="en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ithelp.ithome.com.tw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/articles/10160545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D3DA20-4612-BB46-AD12-AA4D50260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015" y="2048838"/>
            <a:ext cx="5970314" cy="364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1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D07CE-BB6A-1341-80EA-5489477E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style.module.scss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61F5A0-638E-7549-A612-B3425F509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尚無一個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書寫方法！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BEM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是很好方式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(Block)</a:t>
            </a: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(Element)</a:t>
            </a: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(Modifier)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1957F2CC-3487-A54D-9231-88E5D564385D}"/>
              </a:ext>
            </a:extLst>
          </p:cNvPr>
          <p:cNvCxnSpPr/>
          <p:nvPr/>
        </p:nvCxnSpPr>
        <p:spPr>
          <a:xfrm>
            <a:off x="551145" y="2968668"/>
            <a:ext cx="4271376" cy="0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EBEBF0-5BCC-0B44-BFE5-F1C1AB4CA346}"/>
              </a:ext>
            </a:extLst>
          </p:cNvPr>
          <p:cNvSpPr txBox="1"/>
          <p:nvPr/>
        </p:nvSpPr>
        <p:spPr>
          <a:xfrm>
            <a:off x="4892544" y="6286062"/>
            <a:ext cx="646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圖片來源：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https://</a:t>
            </a:r>
            <a:r>
              <a:rPr kumimoji="1" lang="en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ithelp.ithome.com.tw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/articles/10160545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4A08A6-E54D-8049-9E77-BFE988529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178" y="3144044"/>
            <a:ext cx="56769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86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D07CE-BB6A-1341-80EA-5489477E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BEM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書寫方式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61F5A0-638E-7549-A612-B3425F509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blockName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_ </a:t>
            </a:r>
            <a:r>
              <a:rPr kumimoji="1" lang="en-US" altLang="zh-TW" dirty="0" err="1">
                <a:highlight>
                  <a:srgbClr val="FF00F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elementName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_ _ </a:t>
            </a:r>
            <a:r>
              <a:rPr kumimoji="1" lang="en-US" altLang="zh-TW" dirty="0">
                <a:highlight>
                  <a:srgbClr val="00FFF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modifier</a:t>
            </a: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拆分來看：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（＊因為使用了</a:t>
            </a:r>
            <a:r>
              <a: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module 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的緣故，不使用</a:t>
            </a:r>
            <a:r>
              <a: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減號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kumimoji="1"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Block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Element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駝峰式命名法</a:t>
            </a:r>
            <a:endParaRPr kumimoji="1" lang="en-US" altLang="zh-TW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Block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Element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之間透過</a:t>
            </a:r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一個下底線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連接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_ 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Modifier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於最後透過</a:t>
            </a:r>
            <a:r>
              <a:rPr kumimoji="1" lang="zh-CN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兩個下底線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連接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 _ _ )</a:t>
            </a:r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4592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19F24-C0DD-444E-A52F-0942500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因此，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會有好幾個種類的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Modifier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3E2362-1424-824A-BF07-8BF8DDCB9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Modifier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是定義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Block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的外觀、狀態、類型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__wrapper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（外包覆，修飾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Block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整體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__selected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__disabled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統整出所有類型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modifier</a:t>
            </a:r>
            <a:r>
              <a:rPr kumimoji="1" lang="zh-CN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，依個人需求定義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8215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FAA13E4-F26A-FD47-BA43-94D30C7E0F5B}"/>
              </a:ext>
            </a:extLst>
          </p:cNvPr>
          <p:cNvSpPr/>
          <p:nvPr/>
        </p:nvSpPr>
        <p:spPr>
          <a:xfrm>
            <a:off x="838200" y="1825625"/>
            <a:ext cx="9362090" cy="132747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C019F24-C0DD-444E-A52F-0942500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再來，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的使用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3E2362-1424-824A-BF07-8BF8DDCB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472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大原則，統一的風格，寫在</a:t>
            </a:r>
            <a:r>
              <a:rPr kumimoji="1"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highlight>
                  <a:srgbClr val="00FFF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style.module.scss</a:t>
            </a:r>
            <a:br>
              <a:rPr kumimoji="1" lang="en-US" altLang="zh-TW" dirty="0">
                <a:solidFill>
                  <a:schemeClr val="bg1"/>
                </a:solidFill>
                <a:highlight>
                  <a:srgbClr val="00FFF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並使用全域變數</a:t>
            </a:r>
            <a:r>
              <a:rPr kumimoji="1"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reference </a:t>
            </a:r>
            <a:r>
              <a:rPr kumimoji="1"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統一管理</a:t>
            </a:r>
            <a:endParaRPr kumimoji="1" lang="en-US" altLang="zh-TW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使用他的排版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規則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OK!</a:t>
            </a:r>
          </a:p>
          <a:p>
            <a:pPr>
              <a:lnSpc>
                <a:spcPct val="200000"/>
              </a:lnSpc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使用他的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Component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OK!</a:t>
            </a:r>
          </a:p>
          <a:p>
            <a:pPr>
              <a:lnSpc>
                <a:spcPct val="20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Sizing (w-25, w-75, w-100)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OK!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p-3, mr-3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等，</a:t>
            </a:r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盡量避免</a:t>
            </a:r>
          </a:p>
        </p:txBody>
      </p:sp>
    </p:spTree>
    <p:extLst>
      <p:ext uri="{BB962C8B-B14F-4D97-AF65-F5344CB8AC3E}">
        <p14:creationId xmlns:p14="http://schemas.microsoft.com/office/powerpoint/2010/main" val="3311180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841</Words>
  <Application>Microsoft Macintosh PowerPoint</Application>
  <PresentationFormat>寬螢幕</PresentationFormat>
  <Paragraphs>124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5" baseType="lpstr">
      <vt:lpstr>Microsoft JhengHei</vt:lpstr>
      <vt:lpstr>Arial</vt:lpstr>
      <vt:lpstr>Calibri</vt:lpstr>
      <vt:lpstr>Calibri Light</vt:lpstr>
      <vt:lpstr>Office 佈景主題</vt:lpstr>
      <vt:lpstr>PowerPoint 簡報</vt:lpstr>
      <vt:lpstr>PowerPoint 簡報</vt:lpstr>
      <vt:lpstr>關於風格書寫上的定義</vt:lpstr>
      <vt:lpstr>在 style.module.scss 中</vt:lpstr>
      <vt:lpstr>在 style.module.scss 中</vt:lpstr>
      <vt:lpstr>在 style.module.scss 中</vt:lpstr>
      <vt:lpstr>BEM 書寫方式</vt:lpstr>
      <vt:lpstr>因此，會有好幾個種類的 Modifier</vt:lpstr>
      <vt:lpstr>再來，React Bootstrap 的使用</vt:lpstr>
      <vt:lpstr>React Bootstrap 結合 module</vt:lpstr>
      <vt:lpstr>React Bootstrap 編譯後的 css</vt:lpstr>
      <vt:lpstr>最後，全域變數的命名</vt:lpstr>
      <vt:lpstr>3/22</vt:lpstr>
      <vt:lpstr>2 classNames share same style</vt:lpstr>
      <vt:lpstr>Route path </vt:lpstr>
      <vt:lpstr>3/29 資料儲存與使用</vt:lpstr>
      <vt:lpstr>PowerPoint 簡報</vt:lpstr>
      <vt:lpstr>PowerPoint 簡報</vt:lpstr>
      <vt:lpstr>Context 使用上的限制</vt:lpstr>
      <vt:lpstr>PowerPoint 簡報</vt:lpstr>
      <vt:lpstr>PowerPoint 簡報</vt:lpstr>
      <vt:lpstr>PowerPoint 簡報</vt:lpstr>
      <vt:lpstr>PowerPoint 簡報</vt:lpstr>
      <vt:lpstr>PowerPoint 簡報</vt:lpstr>
      <vt:lpstr>3/29 Git Commit Message</vt:lpstr>
      <vt:lpstr>PowerPoint 簡報</vt:lpstr>
      <vt:lpstr>Header 部分.   &lt;type&gt;: &lt;subject&gt;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76</cp:revision>
  <dcterms:created xsi:type="dcterms:W3CDTF">2021-03-08T01:45:27Z</dcterms:created>
  <dcterms:modified xsi:type="dcterms:W3CDTF">2021-03-26T13:36:32Z</dcterms:modified>
</cp:coreProperties>
</file>